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2"/>
  </p:notesMasterIdLst>
  <p:handoutMasterIdLst>
    <p:handoutMasterId r:id="rId43"/>
  </p:handoutMasterIdLst>
  <p:sldIdLst>
    <p:sldId id="271" r:id="rId2"/>
    <p:sldId id="313" r:id="rId3"/>
    <p:sldId id="314" r:id="rId4"/>
    <p:sldId id="298" r:id="rId5"/>
    <p:sldId id="299" r:id="rId6"/>
    <p:sldId id="310" r:id="rId7"/>
    <p:sldId id="311" r:id="rId8"/>
    <p:sldId id="315" r:id="rId9"/>
    <p:sldId id="316" r:id="rId10"/>
    <p:sldId id="320" r:id="rId11"/>
    <p:sldId id="317" r:id="rId12"/>
    <p:sldId id="301" r:id="rId13"/>
    <p:sldId id="300" r:id="rId14"/>
    <p:sldId id="308" r:id="rId15"/>
    <p:sldId id="327" r:id="rId16"/>
    <p:sldId id="307" r:id="rId17"/>
    <p:sldId id="321" r:id="rId18"/>
    <p:sldId id="322" r:id="rId19"/>
    <p:sldId id="306" r:id="rId20"/>
    <p:sldId id="331" r:id="rId21"/>
    <p:sldId id="319" r:id="rId22"/>
    <p:sldId id="332" r:id="rId23"/>
    <p:sldId id="335" r:id="rId24"/>
    <p:sldId id="336" r:id="rId25"/>
    <p:sldId id="318" r:id="rId26"/>
    <p:sldId id="334" r:id="rId27"/>
    <p:sldId id="333" r:id="rId28"/>
    <p:sldId id="337" r:id="rId29"/>
    <p:sldId id="338" r:id="rId30"/>
    <p:sldId id="328" r:id="rId31"/>
    <p:sldId id="323" r:id="rId32"/>
    <p:sldId id="339" r:id="rId33"/>
    <p:sldId id="324" r:id="rId34"/>
    <p:sldId id="325" r:id="rId35"/>
    <p:sldId id="341" r:id="rId36"/>
    <p:sldId id="340" r:id="rId37"/>
    <p:sldId id="342" r:id="rId38"/>
    <p:sldId id="343" r:id="rId39"/>
    <p:sldId id="329" r:id="rId40"/>
    <p:sldId id="309" r:id="rId41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870" autoAdjust="0"/>
  </p:normalViewPr>
  <p:slideViewPr>
    <p:cSldViewPr>
      <p:cViewPr varScale="1">
        <p:scale>
          <a:sx n="114" d="100"/>
          <a:sy n="114" d="100"/>
        </p:scale>
        <p:origin x="13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105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17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1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71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405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973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63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30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508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34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39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162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626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533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676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372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112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072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118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584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822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27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818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56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686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934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807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599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91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25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39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23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99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12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 err="1">
                <a:solidFill>
                  <a:schemeClr val="tx2"/>
                </a:solidFill>
                <a:ea typeface="ＭＳ Ｐゴシック" pitchFamily="50" charset="-128"/>
              </a:rPr>
              <a:t>Wankuma</a:t>
            </a: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 Alliance @Manila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kedsecurity.sophos.com/2019/02/01/dns-outage-turns-tables-on-azure-database-user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kevinremde/2011/04/03/saas-paas-and-iaas-oh-my-cloudy-april-part-3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global-cloud-market-q4-2018-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reference-architectures/app-service-web-app/basic-web-a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reference-architectures/app-service-web-app/basic-web-a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zure.microsoft.com/en-us/support/community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bank.jp/en/corp/group/sbr/news/press/2016/20160308_01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Pepper_(robot)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ijim/cloud-robotics-azure-platform-v1-sd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ankum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facebook.com/groups/WankumaAlliancePh/" TargetMode="External"/><Relationship Id="rId4" Type="http://schemas.openxmlformats.org/officeDocument/2006/relationships/hyperlink" Target="https://www.youtube.com/channel/UC_6s2HNcKjray21gTKVCYQ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phinu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86808" cy="706437"/>
          </a:xfrm>
        </p:spPr>
        <p:txBody>
          <a:bodyPr/>
          <a:lstStyle/>
          <a:p>
            <a:r>
              <a:rPr lang="fr-FR" altLang="ja-JP" sz="4000" dirty="0"/>
              <a:t>Microsoft Azure Cloud Usage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4283437"/>
      </p:ext>
    </p:extLst>
  </p:cSld>
  <p:clrMapOvr>
    <a:masterClrMapping/>
  </p:clrMapOvr>
  <p:transition>
    <p:wipe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8314183" cy="1500187"/>
          </a:xfrm>
        </p:spPr>
        <p:txBody>
          <a:bodyPr/>
          <a:lstStyle/>
          <a:p>
            <a:r>
              <a:rPr kumimoji="1" lang="en-US" altLang="ja-JP" sz="4000" dirty="0"/>
              <a:t>Any question so far?</a:t>
            </a:r>
          </a:p>
          <a:p>
            <a:endParaRPr kumimoji="1" lang="en-US" altLang="ja-JP" sz="4000" dirty="0"/>
          </a:p>
          <a:p>
            <a:r>
              <a:rPr lang="en-US" altLang="ja-JP" sz="4000" dirty="0"/>
              <a:t>Is there someone who wants to take a picture of a previous page?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9476260"/>
      </p:ext>
    </p:extLst>
  </p:cSld>
  <p:clrMapOvr>
    <a:masterClrMapping/>
  </p:clrMapOvr>
  <p:transition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Review About cloud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2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What’s Cloud?</a:t>
            </a:r>
            <a:endParaRPr lang="ja-JP" altLang="en-US" kern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5047A-BFAC-4325-A2E5-C023A4932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1720" y="5733256"/>
            <a:ext cx="5486400" cy="438944"/>
          </a:xfrm>
        </p:spPr>
        <p:txBody>
          <a:bodyPr/>
          <a:lstStyle/>
          <a:p>
            <a:r>
              <a:rPr lang="en-US" altLang="ja-JP" sz="1800" dirty="0"/>
              <a:t>https://en.wikipedia.org/wiki/Cloud_computing</a:t>
            </a:r>
            <a:endParaRPr kumimoji="1" lang="ja-JP" alt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A7AAC-CBE2-495B-8C1A-CE5A0A146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38132"/>
            <a:ext cx="4536504" cy="4106776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E7E15F81-9E0D-4D17-ACA8-038BA73D0FC9}"/>
              </a:ext>
            </a:extLst>
          </p:cNvPr>
          <p:cNvSpPr txBox="1">
            <a:spLocks/>
          </p:cNvSpPr>
          <p:nvPr/>
        </p:nvSpPr>
        <p:spPr bwMode="auto">
          <a:xfrm>
            <a:off x="755576" y="452772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My rough explanation:</a:t>
            </a:r>
          </a:p>
          <a:p>
            <a:pPr algn="l"/>
            <a:r>
              <a:rPr lang="en-US" altLang="ja-JP" sz="2800" kern="0" dirty="0"/>
              <a:t>   Data center rental server services nowadays.</a:t>
            </a:r>
          </a:p>
          <a:p>
            <a:pPr algn="l"/>
            <a:r>
              <a:rPr lang="en-US" altLang="ja-JP" sz="2800" kern="0" dirty="0"/>
              <a:t>   Opposite word is On-Premise (local machines).</a:t>
            </a:r>
          </a:p>
        </p:txBody>
      </p:sp>
    </p:spTree>
    <p:extLst>
      <p:ext uri="{BB962C8B-B14F-4D97-AF65-F5344CB8AC3E}">
        <p14:creationId xmlns:p14="http://schemas.microsoft.com/office/powerpoint/2010/main" val="1081121596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60BDEE24-D8C7-4C53-9181-424FC51B6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1"/>
          <a:stretch/>
        </p:blipFill>
        <p:spPr bwMode="auto">
          <a:xfrm>
            <a:off x="683568" y="4044224"/>
            <a:ext cx="1296144" cy="93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It’s especially good for testing purposes</a:t>
            </a:r>
          </a:p>
          <a:p>
            <a:pPr algn="l"/>
            <a:r>
              <a:rPr lang="en-US" altLang="ja-JP" sz="2800" kern="0" dirty="0"/>
              <a:t>We can do quick start and quick bye-bye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979712" y="133681"/>
            <a:ext cx="49685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 case Cloud is good?</a:t>
            </a:r>
            <a:endParaRPr lang="ja-JP" altLang="en-US" kern="0" dirty="0"/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C6ED295-F599-4160-95BD-B11084701639}"/>
              </a:ext>
            </a:extLst>
          </p:cNvPr>
          <p:cNvSpPr/>
          <p:nvPr/>
        </p:nvSpPr>
        <p:spPr>
          <a:xfrm>
            <a:off x="323528" y="2492896"/>
            <a:ext cx="2160240" cy="1321790"/>
          </a:xfrm>
          <a:prstGeom prst="cloudCallout">
            <a:avLst>
              <a:gd name="adj1" fmla="val -5061"/>
              <a:gd name="adj2" fmla="val 80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 have new idea.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I </a:t>
            </a:r>
            <a:r>
              <a:rPr lang="en-US" altLang="ja-JP" dirty="0" err="1">
                <a:solidFill>
                  <a:schemeClr val="tx1"/>
                </a:solidFill>
              </a:rPr>
              <a:t>wanna</a:t>
            </a:r>
            <a:r>
              <a:rPr lang="en-US" altLang="ja-JP" dirty="0">
                <a:solidFill>
                  <a:schemeClr val="tx1"/>
                </a:solidFill>
              </a:rPr>
              <a:t> try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1EFE303-C077-4A3D-B542-1566EE9098A8}"/>
              </a:ext>
            </a:extLst>
          </p:cNvPr>
          <p:cNvSpPr/>
          <p:nvPr/>
        </p:nvSpPr>
        <p:spPr>
          <a:xfrm>
            <a:off x="2627784" y="2564904"/>
            <a:ext cx="2808312" cy="27363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On-Premise:</a:t>
            </a:r>
          </a:p>
          <a:p>
            <a:pPr marL="342900" indent="-342900">
              <a:buAutoNum type="arabicPeriod"/>
            </a:pPr>
            <a:r>
              <a:rPr kumimoji="1" lang="en-US" altLang="ja-JP" dirty="0">
                <a:solidFill>
                  <a:schemeClr val="tx1"/>
                </a:solidFill>
              </a:rPr>
              <a:t>Need to buy m</a:t>
            </a:r>
            <a:r>
              <a:rPr lang="en-US" altLang="ja-JP" dirty="0">
                <a:solidFill>
                  <a:schemeClr val="tx1"/>
                </a:solidFill>
              </a:rPr>
              <a:t>achines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Need to place the machines.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	and so on…</a:t>
            </a:r>
          </a:p>
          <a:p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Time consuming and costing!</a:t>
            </a:r>
          </a:p>
          <a:p>
            <a:pPr marL="342900" indent="-342900">
              <a:buAutoNum type="arabicPeriod"/>
            </a:pPr>
            <a:endParaRPr lang="en-US" altLang="ja-JP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78CA1C5-3948-46EB-98B6-69CF25F2E6DE}"/>
              </a:ext>
            </a:extLst>
          </p:cNvPr>
          <p:cNvSpPr/>
          <p:nvPr/>
        </p:nvSpPr>
        <p:spPr>
          <a:xfrm>
            <a:off x="5861128" y="2562777"/>
            <a:ext cx="2887336" cy="27363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Cloud: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Need an cloud account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Need to apply some operation on cloud portal or console</a:t>
            </a:r>
          </a:p>
          <a:p>
            <a:pPr marL="342900" indent="-342900">
              <a:buAutoNum type="arabicPeriod"/>
            </a:pPr>
            <a:r>
              <a:rPr lang="en-US" altLang="ja-JP" dirty="0">
                <a:solidFill>
                  <a:schemeClr val="tx1"/>
                </a:solidFill>
              </a:rPr>
              <a:t>Done!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Much faster than on premise and easy to delete also.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933286"/>
      </p:ext>
    </p:extLst>
  </p:cSld>
  <p:clrMapOvr>
    <a:masterClrMapping/>
  </p:clrMapOvr>
  <p:transition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Cloud is a data center service so that if you don’t want data center trouble, you should still use On-Premise machines.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655676" y="133681"/>
            <a:ext cx="58326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Should we use Cloud all time?</a:t>
            </a:r>
            <a:endParaRPr lang="ja-JP" altLang="en-US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FE7860-6C23-4DAC-BA22-091F03B049CD}"/>
              </a:ext>
            </a:extLst>
          </p:cNvPr>
          <p:cNvSpPr/>
          <p:nvPr/>
        </p:nvSpPr>
        <p:spPr>
          <a:xfrm>
            <a:off x="179512" y="5661248"/>
            <a:ext cx="9865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https://nakedsecurity.sophos.com/2019/02/01/dns-outage-turns-tables-on-azure-database-users/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AD294-09ED-4EE6-B823-53691E78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764" y="2220887"/>
            <a:ext cx="4248472" cy="34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63198"/>
      </p:ext>
    </p:extLst>
  </p:cSld>
  <p:clrMapOvr>
    <a:masterClrMapping/>
  </p:clrMapOvr>
  <p:transition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655676" y="133681"/>
            <a:ext cx="58326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Should we use Cloud all time?</a:t>
            </a:r>
            <a:endParaRPr lang="ja-JP" altLang="en-US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FE7860-6C23-4DAC-BA22-091F03B049CD}"/>
              </a:ext>
            </a:extLst>
          </p:cNvPr>
          <p:cNvSpPr/>
          <p:nvPr/>
        </p:nvSpPr>
        <p:spPr>
          <a:xfrm>
            <a:off x="251520" y="5734203"/>
            <a:ext cx="9865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hlinkClick r:id="rId3"/>
              </a:rPr>
              <a:t>https://blogs.technet.microsoft.com/kevinremde/2011/04/03/saas-paas-and-iaas-oh-my-cloudy-april-part-3/</a:t>
            </a:r>
            <a:endParaRPr lang="en-US" altLang="ja-JP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83297-7AE8-4D53-860E-98D89E38B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816020"/>
            <a:ext cx="7848872" cy="49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16672"/>
      </p:ext>
    </p:extLst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776247"/>
            <a:ext cx="8280920" cy="538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/>
              <a:t>AWS by Amazon</a:t>
            </a:r>
          </a:p>
          <a:p>
            <a:pPr algn="l"/>
            <a:endParaRPr lang="en-US" altLang="ja-JP" kern="0" dirty="0"/>
          </a:p>
          <a:p>
            <a:pPr algn="l"/>
            <a:r>
              <a:rPr lang="en-US" altLang="ja-JP" kern="0" dirty="0"/>
              <a:t>Azure by Microsoft</a:t>
            </a:r>
          </a:p>
          <a:p>
            <a:pPr algn="l"/>
            <a:endParaRPr lang="en-US" altLang="ja-JP" kern="0" dirty="0"/>
          </a:p>
          <a:p>
            <a:pPr algn="l"/>
            <a:r>
              <a:rPr lang="en-US" altLang="ja-JP" kern="0" dirty="0"/>
              <a:t>Google Cloud </a:t>
            </a:r>
          </a:p>
          <a:p>
            <a:pPr algn="l"/>
            <a:r>
              <a:rPr lang="en-US" altLang="ja-JP" kern="0" dirty="0"/>
              <a:t>	by Google</a:t>
            </a:r>
          </a:p>
          <a:p>
            <a:pPr algn="l"/>
            <a:endParaRPr lang="en-US" altLang="ja-JP" kern="0" dirty="0"/>
          </a:p>
          <a:p>
            <a:pPr algn="l"/>
            <a:r>
              <a:rPr lang="en-US" altLang="ja-JP" kern="0" dirty="0"/>
              <a:t>And so on…</a:t>
            </a:r>
          </a:p>
          <a:p>
            <a:pPr algn="l"/>
            <a:endParaRPr lang="en-US" altLang="ja-JP" kern="0" dirty="0"/>
          </a:p>
          <a:p>
            <a:pPr algn="l"/>
            <a:endParaRPr lang="en-US" altLang="ja-JP" kern="0" dirty="0"/>
          </a:p>
          <a:p>
            <a:pPr algn="l"/>
            <a:endParaRPr lang="en-US" altLang="ja-JP" kern="0" dirty="0"/>
          </a:p>
          <a:p>
            <a:pPr algn="l"/>
            <a:endParaRPr lang="en-US" altLang="ja-JP" sz="2000" kern="0" dirty="0"/>
          </a:p>
          <a:p>
            <a:pPr algn="l"/>
            <a:r>
              <a:rPr lang="en-US" altLang="ja-JP" kern="0" dirty="0"/>
              <a:t>※AWS is the most popular because it’s the world first cloud</a:t>
            </a:r>
          </a:p>
          <a:p>
            <a:pPr algn="l"/>
            <a:r>
              <a:rPr lang="en-US" altLang="ja-JP" kern="0" dirty="0"/>
              <a:t>   and the service price is cheapest in most cases.</a:t>
            </a:r>
          </a:p>
          <a:p>
            <a:pPr algn="l"/>
            <a:r>
              <a:rPr lang="en-US" altLang="ja-JP" sz="2000" kern="0" dirty="0">
                <a:hlinkClick r:id="rId3"/>
              </a:rPr>
              <a:t>https://www.businessinsider.com/global-cloud-market-q4-2018-2</a:t>
            </a:r>
            <a:endParaRPr lang="en-US" altLang="ja-JP" sz="20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627784" y="133681"/>
            <a:ext cx="410445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 are the Major Cloud?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1D913-9BF6-4485-BBFE-5881C208A8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06303"/>
            <a:ext cx="5580244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83021"/>
      </p:ext>
    </p:extLst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60" y="2924944"/>
            <a:ext cx="8314183" cy="1500187"/>
          </a:xfrm>
        </p:spPr>
        <p:txBody>
          <a:bodyPr/>
          <a:lstStyle/>
          <a:p>
            <a:r>
              <a:rPr kumimoji="1" lang="en-US" altLang="ja-JP" sz="4000" dirty="0"/>
              <a:t>That’s all from me for reviewing cloud knowledge.</a:t>
            </a:r>
          </a:p>
          <a:p>
            <a:endParaRPr kumimoji="1" lang="en-US" altLang="ja-JP" sz="4000" dirty="0"/>
          </a:p>
          <a:p>
            <a:r>
              <a:rPr lang="en-US" altLang="ja-JP" sz="4000" dirty="0"/>
              <a:t>Is there someone who wants to add more?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59813725"/>
      </p:ext>
    </p:extLst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WHY Azure?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01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143000" y="764704"/>
            <a:ext cx="900100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-Azure is No.2 share cloud provided by Microsoft.</a:t>
            </a:r>
          </a:p>
          <a:p>
            <a:pPr algn="l"/>
            <a:r>
              <a:rPr lang="en-US" altLang="ja-JP" sz="2800" kern="0" dirty="0"/>
              <a:t>  (Good Position)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-Because of Microsoft, there are lots of …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Documents, especially for developers.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Relatively reasonable service fee for MS products, such as Windows Server.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Dev Tool Supports, such as Visual Studio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Big Community and User Supports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※Microsoft Certified Trainer has provided subscriptions</a:t>
            </a:r>
          </a:p>
          <a:p>
            <a:pPr algn="l"/>
            <a:r>
              <a:rPr lang="en-US" altLang="ja-JP" sz="2800" kern="0" dirty="0"/>
              <a:t> 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627784" y="133681"/>
            <a:ext cx="381642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Why Azure?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35107131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Introduction of myself, and our group </a:t>
            </a:r>
            <a:r>
              <a:rPr lang="en-US" altLang="ja-JP" sz="2800" kern="0" dirty="0" err="1"/>
              <a:t>Wankuma</a:t>
            </a:r>
            <a:r>
              <a:rPr lang="en-US" altLang="ja-JP" sz="2800" kern="0" dirty="0"/>
              <a:t> Alliance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Review of what “cloud” is.</a:t>
            </a:r>
          </a:p>
          <a:p>
            <a:pPr algn="l"/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Why I chose Azure as my topic.</a:t>
            </a:r>
          </a:p>
          <a:p>
            <a:pPr algn="l"/>
            <a:endParaRPr lang="en-US" altLang="ja-JP" sz="2800" kern="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2800" kern="0" dirty="0"/>
              <a:t>How Azure is actually used in business; Example of my previous work.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3843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Agenda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36618419"/>
      </p:ext>
    </p:extLst>
  </p:cSld>
  <p:clrMapOvr>
    <a:masterClrMapping/>
  </p:clrMapOvr>
  <p:transition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https://docs.microsoft.com/en-us/azure/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Documents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008B9-FF5E-4EC8-92DB-F5A968DC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9" y="859208"/>
            <a:ext cx="7553221" cy="48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56239"/>
      </p:ext>
    </p:extLst>
  </p:cSld>
  <p:clrMapOvr>
    <a:masterClrMapping/>
  </p:clrMapOvr>
  <p:transition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https://docs.microsoft.com/en-us/azure/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Documents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008B9-FF5E-4EC8-92DB-F5A968DC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9" y="859208"/>
            <a:ext cx="7553221" cy="484022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767C612-8DAD-45DD-A96B-3E934FE2F30C}"/>
              </a:ext>
            </a:extLst>
          </p:cNvPr>
          <p:cNvSpPr/>
          <p:nvPr/>
        </p:nvSpPr>
        <p:spPr>
          <a:xfrm>
            <a:off x="4211960" y="2492896"/>
            <a:ext cx="3528392" cy="504056"/>
          </a:xfrm>
          <a:prstGeom prst="wedgeRoundRectCallout">
            <a:avLst>
              <a:gd name="adj1" fmla="val -28918"/>
              <a:gd name="adj2" fmla="val -146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This is my favorite</a:t>
            </a:r>
            <a:endParaRPr lang="en-US" altLang="ja-JP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3A6683-DAA1-46B9-BD04-7F49AD5F1A0D}"/>
              </a:ext>
            </a:extLst>
          </p:cNvPr>
          <p:cNvCxnSpPr/>
          <p:nvPr/>
        </p:nvCxnSpPr>
        <p:spPr>
          <a:xfrm>
            <a:off x="4283968" y="1988840"/>
            <a:ext cx="13681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2388"/>
      </p:ext>
    </p:extLst>
  </p:cSld>
  <p:clrMapOvr>
    <a:masterClrMapping/>
  </p:clrMapOvr>
  <p:transition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800" kern="0" dirty="0">
                <a:hlinkClick r:id="rId3"/>
              </a:rPr>
              <a:t>https://docs.microsoft.com/en-us/azure/architecture/reference-architectures/app-service-web-app/basic-web-app</a:t>
            </a:r>
            <a:endParaRPr lang="en-US" altLang="ja-JP" sz="1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1520" y="12706"/>
            <a:ext cx="85689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Documents: Web App Ref. Architecture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C1FD2-D07A-4891-B750-36EF627F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0" y="476672"/>
            <a:ext cx="8892480" cy="53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0758"/>
      </p:ext>
    </p:extLst>
  </p:cSld>
  <p:clrMapOvr>
    <a:masterClrMapping/>
  </p:clrMapOvr>
  <p:transition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720400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1800" kern="0" dirty="0">
                <a:hlinkClick r:id="rId3"/>
              </a:rPr>
              <a:t>https://docs.microsoft.com/en-us/azure/architecture/reference-architectures/app-service-web-app/basic-web-app</a:t>
            </a:r>
            <a:endParaRPr lang="en-US" altLang="ja-JP" sz="1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1520" y="12706"/>
            <a:ext cx="85689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Microservices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C1FD2-D07A-4891-B750-36EF627F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0" y="476672"/>
            <a:ext cx="8892480" cy="530989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BB8097-63AF-4A1A-8B6E-8A8EB0658C21}"/>
              </a:ext>
            </a:extLst>
          </p:cNvPr>
          <p:cNvSpPr/>
          <p:nvPr/>
        </p:nvSpPr>
        <p:spPr>
          <a:xfrm>
            <a:off x="5489848" y="5155714"/>
            <a:ext cx="3528392" cy="1728192"/>
          </a:xfrm>
          <a:prstGeom prst="wedgeRoundRectCallout">
            <a:avLst>
              <a:gd name="adj1" fmla="val -33673"/>
              <a:gd name="adj2" fmla="val -7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Lots of cloud services are made and connecte</a:t>
            </a:r>
            <a:r>
              <a:rPr lang="en-US" altLang="ja-JP" dirty="0">
                <a:solidFill>
                  <a:schemeClr val="tx1"/>
                </a:solidFill>
              </a:rPr>
              <a:t>d to each other. This style design is called as Microservices.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It’s current trend of cloud.</a:t>
            </a:r>
          </a:p>
        </p:txBody>
      </p:sp>
    </p:spTree>
    <p:extLst>
      <p:ext uri="{BB962C8B-B14F-4D97-AF65-F5344CB8AC3E}">
        <p14:creationId xmlns:p14="http://schemas.microsoft.com/office/powerpoint/2010/main" val="1143116624"/>
      </p:ext>
    </p:extLst>
  </p:cSld>
  <p:clrMapOvr>
    <a:masterClrMapping/>
  </p:clrMapOvr>
  <p:transition>
    <p:wipe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1520" y="12706"/>
            <a:ext cx="856895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Microservices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C2DF6F1-8A6B-4392-8F59-E5999DF944A3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 idea is same as command line piping.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46930-B9C6-4A3B-A683-4C496028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12776"/>
            <a:ext cx="7261051" cy="456714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251114A-E92F-4E3C-8241-4EA73C84BE4D}"/>
              </a:ext>
            </a:extLst>
          </p:cNvPr>
          <p:cNvSpPr/>
          <p:nvPr/>
        </p:nvSpPr>
        <p:spPr>
          <a:xfrm>
            <a:off x="6084168" y="2564904"/>
            <a:ext cx="2808312" cy="2448272"/>
          </a:xfrm>
          <a:prstGeom prst="wedgeRoundRectCallout">
            <a:avLst>
              <a:gd name="adj1" fmla="val -69520"/>
              <a:gd name="adj2" fmla="val -7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en-US" altLang="ja-JP" baseline="30000" dirty="0">
                <a:solidFill>
                  <a:schemeClr val="tx1"/>
                </a:solidFill>
              </a:rPr>
              <a:t>st</a:t>
            </a:r>
            <a:r>
              <a:rPr lang="en-US" altLang="ja-JP" dirty="0">
                <a:solidFill>
                  <a:schemeClr val="tx1"/>
                </a:solidFill>
              </a:rPr>
              <a:t> cmdlet get-process’s output is piped to 2</a:t>
            </a:r>
            <a:r>
              <a:rPr lang="en-US" altLang="ja-JP" baseline="30000" dirty="0">
                <a:solidFill>
                  <a:schemeClr val="tx1"/>
                </a:solidFill>
              </a:rPr>
              <a:t>nd</a:t>
            </a:r>
            <a:r>
              <a:rPr lang="en-US" altLang="ja-JP" dirty="0">
                <a:solidFill>
                  <a:schemeClr val="tx1"/>
                </a:solidFill>
              </a:rPr>
              <a:t> cmdlet sort and its output is piped to 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r>
              <a:rPr lang="en-US" altLang="ja-JP" dirty="0">
                <a:solidFill>
                  <a:schemeClr val="tx1"/>
                </a:solidFill>
              </a:rPr>
              <a:t> cmdlet select.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And then the result is the output.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48230-0EFE-4B18-8F2A-1FF77407E34D}"/>
              </a:ext>
            </a:extLst>
          </p:cNvPr>
          <p:cNvCxnSpPr>
            <a:cxnSpLocks/>
          </p:cNvCxnSpPr>
          <p:nvPr/>
        </p:nvCxnSpPr>
        <p:spPr>
          <a:xfrm>
            <a:off x="2339752" y="1916832"/>
            <a:ext cx="3024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187414"/>
      </p:ext>
    </p:extLst>
  </p:cSld>
  <p:clrMapOvr>
    <a:masterClrMapping/>
  </p:clrMapOvr>
  <p:transition>
    <p:wipe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95536" y="5661248"/>
            <a:ext cx="9073008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https://azure.microsoft.com/en-us/pricing/calculator/</a:t>
            </a:r>
            <a:endParaRPr lang="en-US" altLang="ja-JP" sz="2800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Azure Price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B8327-AAAE-4BA2-8186-BD8ED2BE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28" y="669655"/>
            <a:ext cx="6460892" cy="5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3460"/>
      </p:ext>
    </p:extLst>
  </p:cSld>
  <p:clrMapOvr>
    <a:masterClrMapping/>
  </p:clrMapOvr>
  <p:transition>
    <p:wipe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2555776" y="5661248"/>
            <a:ext cx="5904656" cy="73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>
                <a:hlinkClick r:id="rId3"/>
              </a:rPr>
              <a:t>https://calculator.aws</a:t>
            </a:r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6724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AWS Price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9AD9B2-40EE-4982-85C6-AB16B3F05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620688"/>
            <a:ext cx="570347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00250"/>
      </p:ext>
    </p:extLst>
  </p:cSld>
  <p:clrMapOvr>
    <a:masterClrMapping/>
  </p:clrMapOvr>
  <p:transition>
    <p:wipe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40401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Azure</a:t>
            </a:r>
            <a:r>
              <a:rPr lang="ja-JP" altLang="en-US" kern="0" dirty="0"/>
              <a:t> </a:t>
            </a:r>
            <a:r>
              <a:rPr lang="en-US" altLang="ja-JP" kern="0" dirty="0"/>
              <a:t>Price vs. AWS Price</a:t>
            </a:r>
            <a:endParaRPr lang="ja-JP" altLang="en-US" kern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B364C7-A36F-467F-9A73-575F6993C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330824" cy="639762"/>
          </a:xfrm>
        </p:spPr>
        <p:txBody>
          <a:bodyPr/>
          <a:lstStyle/>
          <a:p>
            <a:r>
              <a:rPr kumimoji="1" lang="en-US" altLang="ja-JP" dirty="0"/>
              <a:t>Azure(Japan East) Example:</a:t>
            </a:r>
            <a:endParaRPr kumimoji="1" lang="ja-JP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282C35-D85D-4964-A155-EBBF2A963E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ja-JP" b="1" dirty="0"/>
          </a:p>
          <a:p>
            <a:r>
              <a:rPr lang="en-US" altLang="ja-JP" b="1" dirty="0"/>
              <a:t>VM(2CPU8GB)	$126.57</a:t>
            </a:r>
          </a:p>
          <a:p>
            <a:r>
              <a:rPr kumimoji="1" lang="en-US" altLang="ja-JP" b="1" dirty="0"/>
              <a:t>Storage(SSD)	</a:t>
            </a:r>
            <a:r>
              <a:rPr lang="en-US" altLang="ja-JP" b="1" dirty="0"/>
              <a:t>$  22.40</a:t>
            </a:r>
          </a:p>
          <a:p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☆</a:t>
            </a:r>
            <a:r>
              <a:rPr lang="en-US" altLang="ja-JP" b="1" dirty="0"/>
              <a:t>Sub-Total $148.97</a:t>
            </a:r>
            <a:endParaRPr kumimoji="1" lang="ja-JP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9BA2DFC-D21C-425B-9E8F-1D664DA71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75447" cy="639762"/>
          </a:xfrm>
        </p:spPr>
        <p:txBody>
          <a:bodyPr/>
          <a:lstStyle/>
          <a:p>
            <a:r>
              <a:rPr kumimoji="1" lang="en-US" altLang="ja-JP" dirty="0"/>
              <a:t>AWS(Japan East) Example:</a:t>
            </a:r>
            <a:endParaRPr kumimoji="1" lang="ja-JP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96AB6-35E2-4877-9619-A877C6A156D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altLang="ja-JP" b="1" dirty="0"/>
          </a:p>
          <a:p>
            <a:r>
              <a:rPr lang="en-US" altLang="ja-JP" b="1" dirty="0"/>
              <a:t>VM(2CPU8GB)	$74.39</a:t>
            </a:r>
          </a:p>
          <a:p>
            <a:r>
              <a:rPr lang="en-US" altLang="ja-JP" b="1" dirty="0"/>
              <a:t>Storage(SSD)	$  3.60</a:t>
            </a:r>
          </a:p>
          <a:p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☆</a:t>
            </a:r>
            <a:r>
              <a:rPr lang="en-US" altLang="ja-JP" b="1" dirty="0"/>
              <a:t>Sub-Total $77.99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7756204"/>
      </p:ext>
    </p:extLst>
  </p:cSld>
  <p:clrMapOvr>
    <a:masterClrMapping/>
  </p:clrMapOvr>
  <p:transition>
    <p:wipe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40401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Visual Studio Support</a:t>
            </a:r>
            <a:endParaRPr lang="ja-JP" alt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01D80C-D264-4AB2-B83F-F9A8E4EBB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 r="-1" b="31875"/>
          <a:stretch/>
        </p:blipFill>
        <p:spPr>
          <a:xfrm>
            <a:off x="2339752" y="1377287"/>
            <a:ext cx="5040560" cy="4725819"/>
          </a:xfrm>
          <a:prstGeom prst="rect">
            <a:avLst/>
          </a:prstGeom>
        </p:spPr>
      </p:pic>
      <p:sp>
        <p:nvSpPr>
          <p:cNvPr id="16" name="タイトル 1">
            <a:extLst>
              <a:ext uri="{FF2B5EF4-FFF2-40B4-BE49-F238E27FC236}">
                <a16:creationId xmlns:a16="http://schemas.microsoft.com/office/drawing/2014/main" id="{CDA398C6-223C-488A-A63A-07834AFA6E1B}"/>
              </a:ext>
            </a:extLst>
          </p:cNvPr>
          <p:cNvSpPr txBox="1">
            <a:spLocks/>
          </p:cNvSpPr>
          <p:nvPr/>
        </p:nvSpPr>
        <p:spPr bwMode="auto">
          <a:xfrm>
            <a:off x="719572" y="476672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 most popular IDE Visual Studio provides its default integrated Azure support.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E4490F2-483D-4495-A966-EA1BD9F56E10}"/>
              </a:ext>
            </a:extLst>
          </p:cNvPr>
          <p:cNvSpPr/>
          <p:nvPr/>
        </p:nvSpPr>
        <p:spPr>
          <a:xfrm>
            <a:off x="2195736" y="1844824"/>
            <a:ext cx="2952328" cy="439248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405134"/>
      </p:ext>
    </p:extLst>
  </p:cSld>
  <p:clrMapOvr>
    <a:masterClrMapping/>
  </p:clrMapOvr>
  <p:transition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-27384"/>
            <a:ext cx="40401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Community Support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D761F-EDA3-4361-9DAB-6DCE5965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0" y="404664"/>
            <a:ext cx="7712988" cy="54176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2DE645-2EFE-4CBE-A120-7EDDB014D970}"/>
              </a:ext>
            </a:extLst>
          </p:cNvPr>
          <p:cNvSpPr/>
          <p:nvPr/>
        </p:nvSpPr>
        <p:spPr>
          <a:xfrm>
            <a:off x="1763688" y="5822277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https://azure.microsoft.com/en-us/support/community/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558327"/>
      </p:ext>
    </p:extLst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377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2996952"/>
            <a:ext cx="9145016" cy="1500187"/>
          </a:xfrm>
        </p:spPr>
        <p:txBody>
          <a:bodyPr/>
          <a:lstStyle/>
          <a:p>
            <a:r>
              <a:rPr kumimoji="1" lang="en-US" altLang="ja-JP" sz="4000" dirty="0"/>
              <a:t>Those are the reasons why I like Azure.</a:t>
            </a:r>
          </a:p>
          <a:p>
            <a:endParaRPr kumimoji="1" lang="en-US" altLang="ja-JP" sz="4000" dirty="0"/>
          </a:p>
          <a:p>
            <a:r>
              <a:rPr kumimoji="1" lang="en-US" altLang="ja-JP" sz="4000" dirty="0"/>
              <a:t>At least it’s good one </a:t>
            </a:r>
            <a:r>
              <a:rPr lang="en-US" altLang="ja-JP" sz="4000" dirty="0"/>
              <a:t>in</a:t>
            </a:r>
            <a:r>
              <a:rPr kumimoji="1" lang="en-US" altLang="ja-JP" sz="4000" dirty="0"/>
              <a:t> many.</a:t>
            </a:r>
          </a:p>
        </p:txBody>
      </p:sp>
    </p:spTree>
    <p:extLst>
      <p:ext uri="{BB962C8B-B14F-4D97-AF65-F5344CB8AC3E}">
        <p14:creationId xmlns:p14="http://schemas.microsoft.com/office/powerpoint/2010/main" val="3401656889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13B48-A15E-4772-8404-32CF4BFD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/>
              <a:t>Example in actual business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88473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123728" y="133681"/>
            <a:ext cx="5760640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IoT data collecting system with Azure</a:t>
            </a:r>
            <a:endParaRPr lang="ja-JP" altLang="en-US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3840B-FF6E-4AC4-BA33-091E1CAE4454}"/>
              </a:ext>
            </a:extLst>
          </p:cNvPr>
          <p:cNvSpPr/>
          <p:nvPr/>
        </p:nvSpPr>
        <p:spPr>
          <a:xfrm>
            <a:off x="647564" y="537321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https://www.softbank.jp/en/corp/group/sbr/news/press/2016/20160308_01/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E96A8-5670-41C2-915E-1183BFB7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764704"/>
            <a:ext cx="4752528" cy="464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48076-E5CD-43CB-AA31-E71A8FB9C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062477"/>
            <a:ext cx="2766781" cy="4293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2215A-4C5D-4FE8-9321-54A726722A73}"/>
              </a:ext>
            </a:extLst>
          </p:cNvPr>
          <p:cNvSpPr/>
          <p:nvPr/>
        </p:nvSpPr>
        <p:spPr>
          <a:xfrm>
            <a:off x="2267523" y="5760191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6"/>
              </a:rPr>
              <a:t>https://en.wikipedia.org/wiki/Pepper_(robot)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4128249"/>
      </p:ext>
    </p:extLst>
  </p:cSld>
  <p:clrMapOvr>
    <a:masterClrMapping/>
  </p:clrMapOvr>
  <p:transition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kern="0" dirty="0">
                <a:hlinkClick r:id="rId3"/>
              </a:rPr>
              <a:t>https://github.com/seijim/cloud-robotics-azure-platform-v1-sdk</a:t>
            </a:r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Cloud Robotics Azure Platform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115D3-32A8-4634-8CAF-4BB36F329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"/>
          <a:stretch/>
        </p:blipFill>
        <p:spPr>
          <a:xfrm>
            <a:off x="395536" y="529213"/>
            <a:ext cx="8100392" cy="51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5012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>
                <a:hlinkClick r:id="rId3"/>
              </a:rPr>
              <a:t>https://github.com/seijim/cloud-robotics-azure-platform-v1-sdk</a:t>
            </a:r>
            <a:endParaRPr lang="en-US" altLang="ja-JP" sz="20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9D1F7-D8FD-428C-BA5E-56DBD3B5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2" y="764704"/>
            <a:ext cx="8316416" cy="458403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Cloud Robotics Azure Platform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02393636"/>
      </p:ext>
    </p:extLst>
  </p:cSld>
  <p:clrMapOvr>
    <a:masterClrMapping/>
  </p:clrMapOvr>
  <p:transition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323528" y="5661248"/>
            <a:ext cx="907300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>
                <a:hlinkClick r:id="rId3"/>
              </a:rPr>
              <a:t>https://github.com/seijim/cloud-robotics-azure-platform-v1-sdk</a:t>
            </a:r>
            <a:endParaRPr lang="en-US" altLang="ja-JP" sz="20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9D1F7-D8FD-428C-BA5E-56DBD3B5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2" y="764704"/>
            <a:ext cx="8316416" cy="458403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Cloud Robotics Azure Platform</a:t>
            </a:r>
            <a:endParaRPr lang="ja-JP" altLang="en-US" kern="0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F427AB-E09F-4435-AF42-20DD56C5ACCF}"/>
              </a:ext>
            </a:extLst>
          </p:cNvPr>
          <p:cNvSpPr/>
          <p:nvPr/>
        </p:nvSpPr>
        <p:spPr>
          <a:xfrm>
            <a:off x="5076056" y="4669608"/>
            <a:ext cx="3528392" cy="1728192"/>
          </a:xfrm>
          <a:prstGeom prst="wedgeRoundRectCallout">
            <a:avLst>
              <a:gd name="adj1" fmla="val -33673"/>
              <a:gd name="adj2" fmla="val -7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Microservices architecture to compose the service.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72706"/>
      </p:ext>
    </p:extLst>
  </p:cSld>
  <p:clrMapOvr>
    <a:masterClrMapping/>
  </p:clrMapOvr>
  <p:transition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Normal Way: Azure Portal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DF215F8-992F-4419-A296-9238207CD597}"/>
              </a:ext>
            </a:extLst>
          </p:cNvPr>
          <p:cNvSpPr txBox="1">
            <a:spLocks/>
          </p:cNvSpPr>
          <p:nvPr/>
        </p:nvSpPr>
        <p:spPr bwMode="auto">
          <a:xfrm>
            <a:off x="611560" y="548680"/>
            <a:ext cx="8388932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Because of Microservices architecture, the system has lots of services. It takes time make the services in Azure normal way, Azure Portal.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CCA6B-9F3B-4C74-84F3-3F22A07F3A41}"/>
              </a:ext>
            </a:extLst>
          </p:cNvPr>
          <p:cNvSpPr/>
          <p:nvPr/>
        </p:nvSpPr>
        <p:spPr>
          <a:xfrm>
            <a:off x="3242149" y="5733256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https://portal.azure.com/</a:t>
            </a:r>
            <a:endParaRPr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A0532-D4B1-4384-BF95-CE6F013A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16" y="1973586"/>
            <a:ext cx="6143832" cy="37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0527"/>
      </p:ext>
    </p:extLst>
  </p:cSld>
  <p:clrMapOvr>
    <a:masterClrMapping/>
  </p:clrMapOvr>
  <p:transition>
    <p:wipe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Batch Way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DF215F8-992F-4419-A296-9238207CD597}"/>
              </a:ext>
            </a:extLst>
          </p:cNvPr>
          <p:cNvSpPr txBox="1">
            <a:spLocks/>
          </p:cNvSpPr>
          <p:nvPr/>
        </p:nvSpPr>
        <p:spPr bwMode="auto">
          <a:xfrm>
            <a:off x="719572" y="632231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For such case, there are ways to make services from scripts, such as </a:t>
            </a:r>
            <a:r>
              <a:rPr lang="en-US" altLang="ja-JP" sz="2800" kern="0" dirty="0" err="1"/>
              <a:t>Powershell</a:t>
            </a:r>
            <a:r>
              <a:rPr lang="en-US" altLang="ja-JP" sz="2800" kern="0" dirty="0"/>
              <a:t>, Ruby and so 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D4821-3644-4651-BC27-C2D23AE0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80" y="1628800"/>
            <a:ext cx="7020272" cy="44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894"/>
      </p:ext>
    </p:extLst>
  </p:cSld>
  <p:clrMapOvr>
    <a:masterClrMapping/>
  </p:clrMapOvr>
  <p:transition>
    <p:wipe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A8C8E8EB-3CE7-4880-B8F9-90B2F1972E49}"/>
              </a:ext>
            </a:extLst>
          </p:cNvPr>
          <p:cNvSpPr txBox="1">
            <a:spLocks/>
          </p:cNvSpPr>
          <p:nvPr/>
        </p:nvSpPr>
        <p:spPr bwMode="auto">
          <a:xfrm>
            <a:off x="2339752" y="133782"/>
            <a:ext cx="475252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Batch </a:t>
            </a:r>
            <a:r>
              <a:rPr lang="en-US" altLang="ja-JP" kern="0" dirty="0" err="1"/>
              <a:t>Way:Azure</a:t>
            </a:r>
            <a:r>
              <a:rPr lang="en-US" altLang="ja-JP" kern="0" dirty="0"/>
              <a:t> </a:t>
            </a:r>
            <a:r>
              <a:rPr lang="en-US" altLang="ja-JP" kern="0" dirty="0" err="1"/>
              <a:t>Powershell</a:t>
            </a:r>
            <a:endParaRPr lang="ja-JP" altLang="en-US" kern="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DF215F8-992F-4419-A296-9238207CD597}"/>
              </a:ext>
            </a:extLst>
          </p:cNvPr>
          <p:cNvSpPr txBox="1">
            <a:spLocks/>
          </p:cNvSpPr>
          <p:nvPr/>
        </p:nvSpPr>
        <p:spPr bwMode="auto">
          <a:xfrm>
            <a:off x="719572" y="632231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We used </a:t>
            </a:r>
            <a:r>
              <a:rPr lang="en-US" altLang="ja-JP" sz="2800" kern="0" dirty="0" err="1"/>
              <a:t>Powershell</a:t>
            </a:r>
            <a:r>
              <a:rPr lang="en-US" altLang="ja-JP" sz="2800" kern="0" dirty="0"/>
              <a:t> for our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95C0B-8604-40D1-B967-B9E75BA7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10"/>
            <a:ext cx="9144000" cy="3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9408"/>
      </p:ext>
    </p:extLst>
  </p:cSld>
  <p:clrMapOvr>
    <a:masterClrMapping/>
  </p:clrMapOvr>
  <p:transition>
    <p:wipe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5FEED-6FD5-4441-8EF6-683447FE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60" y="2924944"/>
            <a:ext cx="8314183" cy="1500187"/>
          </a:xfrm>
        </p:spPr>
        <p:txBody>
          <a:bodyPr/>
          <a:lstStyle/>
          <a:p>
            <a:r>
              <a:rPr kumimoji="1" lang="en-US" altLang="ja-JP" sz="4000" dirty="0"/>
              <a:t>That’s the actual usage we did in our business project.</a:t>
            </a:r>
          </a:p>
          <a:p>
            <a:endParaRPr kumimoji="1" lang="en-US" altLang="ja-JP" sz="4000" dirty="0"/>
          </a:p>
          <a:p>
            <a:r>
              <a:rPr lang="en-US" altLang="ja-JP" sz="4000" dirty="0"/>
              <a:t>Any question about it?</a:t>
            </a:r>
            <a:endParaRPr kumimoji="1"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95749739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Name: 	Tomoya Yamanaka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Nationality :	Japan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Language:	Japanese, English… </a:t>
            </a:r>
            <a:r>
              <a:rPr lang="en-US" altLang="ja-JP" sz="1600" dirty="0"/>
              <a:t>and a little Chinese and Tagalog</a:t>
            </a:r>
            <a:endParaRPr lang="en-US" altLang="ja-JP" dirty="0"/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Hobby:	Attending/Doing Free IT Seminar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Work:		IT Consultant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Certification:	Microsoft Certified Trainer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Position:	Founder of YASC, INC</a:t>
            </a:r>
          </a:p>
          <a:p>
            <a:pPr algn="l"/>
            <a:r>
              <a:rPr lang="en-US" altLang="ja-JP" dirty="0"/>
              <a:t>		</a:t>
            </a:r>
            <a:r>
              <a:rPr lang="en-US" altLang="ja-JP" dirty="0" err="1"/>
              <a:t>Wankuma</a:t>
            </a:r>
            <a:r>
              <a:rPr lang="en-US" altLang="ja-JP" dirty="0"/>
              <a:t> Alliance Manila director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1352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Self Introduction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29862352"/>
      </p:ext>
    </p:extLst>
  </p:cSld>
  <p:clrMapOvr>
    <a:masterClrMapping/>
  </p:clrMapOvr>
  <p:transition>
    <p:wipe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Today, I explained about Azure.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Azure is one example of cloud, and cloud is one field, where the innovations are happening most often.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When you use it, you need to keep tracking its updates.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Thus, </a:t>
            </a:r>
            <a:r>
              <a:rPr lang="en-US" altLang="ja-JP" sz="2800" b="1" kern="0" dirty="0"/>
              <a:t>Good Luck!!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375756" y="133681"/>
            <a:ext cx="439248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Conclusion</a:t>
            </a:r>
            <a:endParaRPr lang="ja-JP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38196251"/>
      </p:ext>
    </p:extLst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11560" y="1940900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Home Page(Japanese): </a:t>
            </a:r>
          </a:p>
          <a:p>
            <a:r>
              <a:rPr lang="en-US" altLang="ja-JP" sz="2800" kern="0" dirty="0">
                <a:hlinkClick r:id="rId3"/>
              </a:rPr>
              <a:t>http://wankuma.com/</a:t>
            </a:r>
            <a:endParaRPr lang="en-US" altLang="ja-JP" sz="2800" kern="0" dirty="0"/>
          </a:p>
          <a:p>
            <a:endParaRPr lang="en-US" altLang="ja-JP" sz="2800" kern="0" dirty="0"/>
          </a:p>
          <a:p>
            <a:pPr algn="l"/>
            <a:r>
              <a:rPr lang="en-US" altLang="ja-JP" sz="2800" kern="0" dirty="0"/>
              <a:t>YouTube:</a:t>
            </a:r>
          </a:p>
          <a:p>
            <a:r>
              <a:rPr lang="en-US" altLang="ja-JP" sz="2000" kern="0" dirty="0">
                <a:hlinkClick r:id="rId4"/>
              </a:rPr>
              <a:t>https://www.youtube.com/channel/UC_6s2HNcKjray21gTKVCYQw</a:t>
            </a:r>
            <a:endParaRPr lang="en-US" altLang="ja-JP" sz="2000" kern="0" dirty="0"/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Facebook(Philippines): </a:t>
            </a:r>
          </a:p>
          <a:p>
            <a:r>
              <a:rPr lang="en-US" altLang="ja-JP" kern="0" dirty="0">
                <a:hlinkClick r:id="rId5"/>
              </a:rPr>
              <a:t>https://www.facebook.com/groups/WankumaAlliancePh/</a:t>
            </a:r>
            <a:endParaRPr lang="en-US" altLang="ja-JP" kern="0" dirty="0"/>
          </a:p>
          <a:p>
            <a:pPr algn="l"/>
            <a:endParaRPr lang="en-US" altLang="ja-JP" sz="2800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0324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</a:t>
            </a:r>
            <a:r>
              <a:rPr lang="en-US" altLang="ja-JP" kern="0" dirty="0" err="1"/>
              <a:t>Wankuma</a:t>
            </a:r>
            <a:r>
              <a:rPr lang="en-US" altLang="ja-JP" kern="0" dirty="0"/>
              <a:t> Alliance</a:t>
            </a:r>
            <a:endParaRPr lang="ja-JP" altLang="en-US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251520" y="776247"/>
            <a:ext cx="8640960" cy="106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 err="1"/>
              <a:t>Wankuma</a:t>
            </a:r>
            <a:r>
              <a:rPr lang="en-US" altLang="ja-JP" dirty="0"/>
              <a:t> Alliance is a Japanese free IT seminar group which have already held over 200 seminars in more than 10 years.</a:t>
            </a:r>
          </a:p>
        </p:txBody>
      </p:sp>
    </p:spTree>
    <p:extLst>
      <p:ext uri="{BB962C8B-B14F-4D97-AF65-F5344CB8AC3E}">
        <p14:creationId xmlns:p14="http://schemas.microsoft.com/office/powerpoint/2010/main" val="3802302836"/>
      </p:ext>
    </p:extLst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032448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About </a:t>
            </a:r>
            <a:r>
              <a:rPr lang="en-US" altLang="ja-JP" kern="0" dirty="0" err="1"/>
              <a:t>Wankuma</a:t>
            </a:r>
            <a:endParaRPr lang="ja-JP" altLang="en-US" kern="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7734F81-16DB-451C-947C-DEED75B0E026}"/>
              </a:ext>
            </a:extLst>
          </p:cNvPr>
          <p:cNvSpPr txBox="1">
            <a:spLocks/>
          </p:cNvSpPr>
          <p:nvPr/>
        </p:nvSpPr>
        <p:spPr bwMode="auto">
          <a:xfrm>
            <a:off x="431540" y="3541074"/>
            <a:ext cx="8280920" cy="212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Wan-</a:t>
            </a:r>
            <a:r>
              <a:rPr lang="ja-JP" altLang="en-US" dirty="0"/>
              <a:t>わん</a:t>
            </a:r>
            <a:r>
              <a:rPr lang="en-US" altLang="ja-JP" dirty="0"/>
              <a:t>- is “bowwow” by dog in Japanese.</a:t>
            </a:r>
          </a:p>
          <a:p>
            <a:pPr algn="l"/>
            <a:r>
              <a:rPr lang="en-US" altLang="ja-JP" dirty="0"/>
              <a:t>Kuma-</a:t>
            </a:r>
            <a:r>
              <a:rPr lang="ja-JP" altLang="en-US" dirty="0"/>
              <a:t>くま</a:t>
            </a:r>
            <a:r>
              <a:rPr lang="en-US" altLang="ja-JP" dirty="0"/>
              <a:t>- is “bear” in Japanese.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The 2 founder of </a:t>
            </a:r>
            <a:r>
              <a:rPr lang="en-US" altLang="ja-JP" dirty="0" err="1"/>
              <a:t>Wankuma</a:t>
            </a:r>
            <a:r>
              <a:rPr lang="en-US" altLang="ja-JP" dirty="0"/>
              <a:t> Alliance named it with almost joking, but the activity became quite long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0E73F74-8024-47AA-AEA8-497BF790C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1"/>
          <a:stretch/>
        </p:blipFill>
        <p:spPr bwMode="auto">
          <a:xfrm>
            <a:off x="3059832" y="1340768"/>
            <a:ext cx="2736304" cy="197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473841"/>
      </p:ext>
    </p:extLst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1979712" y="116632"/>
            <a:ext cx="518457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The founder of </a:t>
            </a:r>
            <a:r>
              <a:rPr lang="en-US" altLang="ja-JP" kern="0" dirty="0" err="1"/>
              <a:t>Wankuma</a:t>
            </a:r>
            <a:r>
              <a:rPr lang="en-US" altLang="ja-JP" kern="0" dirty="0"/>
              <a:t> Alliance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A536C-4A5F-4C16-958F-D3C31A87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602212"/>
            <a:ext cx="8136904" cy="4725533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13F633B-EA9E-4B5A-819E-6717535DEB9C}"/>
              </a:ext>
            </a:extLst>
          </p:cNvPr>
          <p:cNvSpPr/>
          <p:nvPr/>
        </p:nvSpPr>
        <p:spPr>
          <a:xfrm>
            <a:off x="7164288" y="692696"/>
            <a:ext cx="1800200" cy="1800200"/>
          </a:xfrm>
          <a:prstGeom prst="leftArrow">
            <a:avLst>
              <a:gd name="adj1" fmla="val 7236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Founder:</a:t>
            </a: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Hirotoshi Naka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8F14FED-3E05-4AB8-A138-DF017B290AC7}"/>
              </a:ext>
            </a:extLst>
          </p:cNvPr>
          <p:cNvSpPr/>
          <p:nvPr/>
        </p:nvSpPr>
        <p:spPr>
          <a:xfrm>
            <a:off x="7524328" y="2492896"/>
            <a:ext cx="1440160" cy="1702689"/>
          </a:xfrm>
          <a:prstGeom prst="star5">
            <a:avLst>
              <a:gd name="adj" fmla="val 24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Big Man!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43721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47564" y="620688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800" kern="0" dirty="0"/>
              <a:t>There are many other IT groups now a days.</a:t>
            </a:r>
          </a:p>
          <a:p>
            <a:pPr algn="l"/>
            <a:r>
              <a:rPr lang="en-US" altLang="ja-JP" sz="2800" kern="0" dirty="0"/>
              <a:t>Following group PHINUG is my recommendation.</a:t>
            </a:r>
          </a:p>
          <a:p>
            <a:pPr algn="l"/>
            <a:endParaRPr lang="en-US" altLang="ja-JP" sz="2800" kern="0" dirty="0"/>
          </a:p>
          <a:p>
            <a:pPr algn="l"/>
            <a:r>
              <a:rPr lang="en-US" altLang="ja-JP" sz="2800" kern="0" dirty="0"/>
              <a:t>PHINUG(</a:t>
            </a:r>
            <a:r>
              <a:rPr lang="en-US" altLang="ja-JP" sz="2800" kern="0" dirty="0" err="1"/>
              <a:t>PHilippines</a:t>
            </a:r>
            <a:r>
              <a:rPr lang="en-US" altLang="ja-JP" sz="2800" kern="0" dirty="0"/>
              <a:t> </a:t>
            </a:r>
            <a:r>
              <a:rPr lang="en-US" altLang="ja-JP" sz="2800" kern="0" dirty="0" err="1"/>
              <a:t>.Net</a:t>
            </a:r>
            <a:r>
              <a:rPr lang="en-US" altLang="ja-JP" sz="2800" kern="0" dirty="0"/>
              <a:t> User Group) Facebook: </a:t>
            </a:r>
          </a:p>
          <a:p>
            <a:r>
              <a:rPr lang="en-US" altLang="ja-JP" kern="0" dirty="0">
                <a:hlinkClick r:id="rId3"/>
              </a:rPr>
              <a:t>https://www.facebook.com/groups/phinug/</a:t>
            </a:r>
            <a:endParaRPr lang="en-US" altLang="ja-JP" kern="0" dirty="0"/>
          </a:p>
          <a:p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133681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If you prefer Filipino group</a:t>
            </a:r>
            <a:endParaRPr lang="ja-JP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0513C-B887-46FD-857A-E0E419F2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10" y="2817974"/>
            <a:ext cx="6750213" cy="392020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9C1EB61-1EDA-45C8-B069-8E554B23334C}"/>
              </a:ext>
            </a:extLst>
          </p:cNvPr>
          <p:cNvSpPr/>
          <p:nvPr/>
        </p:nvSpPr>
        <p:spPr>
          <a:xfrm>
            <a:off x="467544" y="2817974"/>
            <a:ext cx="1764197" cy="1716649"/>
          </a:xfrm>
          <a:prstGeom prst="rightArrow">
            <a:avLst>
              <a:gd name="adj1" fmla="val 5879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Organizer: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Jon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Limjap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A0C6AE8E-1574-481F-97F2-412F67169F2E}"/>
              </a:ext>
            </a:extLst>
          </p:cNvPr>
          <p:cNvSpPr/>
          <p:nvPr/>
        </p:nvSpPr>
        <p:spPr>
          <a:xfrm>
            <a:off x="467544" y="4493279"/>
            <a:ext cx="1440160" cy="1702689"/>
          </a:xfrm>
          <a:prstGeom prst="star5">
            <a:avLst>
              <a:gd name="adj" fmla="val 24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Nice Guy!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90093"/>
      </p:ext>
    </p:extLst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647564" y="526980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You can find other groups with</a:t>
            </a:r>
          </a:p>
          <a:p>
            <a:r>
              <a:rPr lang="en-US" altLang="ja-JP" kern="0" dirty="0">
                <a:hlinkClick r:id="rId3"/>
              </a:rPr>
              <a:t>https://www.meetup.com/</a:t>
            </a:r>
            <a:endParaRPr lang="en-US" altLang="ja-JP" kern="0" dirty="0"/>
          </a:p>
          <a:p>
            <a:r>
              <a:rPr lang="en-US" altLang="ja-JP" kern="0" dirty="0"/>
              <a:t> </a:t>
            </a:r>
          </a:p>
          <a:p>
            <a:endParaRPr lang="en-US" altLang="ja-JP" kern="0" dirty="0"/>
          </a:p>
          <a:p>
            <a:endParaRPr lang="en-US" altLang="ja-JP" kern="0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555776" y="84714"/>
            <a:ext cx="4464496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If you prefer Filipino group</a:t>
            </a:r>
            <a:endParaRPr lang="ja-JP" alt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B1071-11BB-4384-82A2-6C0B0C9D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462" y="1268760"/>
            <a:ext cx="640507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3140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7980</TotalTime>
  <Words>1267</Words>
  <Application>Microsoft Office PowerPoint</Application>
  <PresentationFormat>On-screen Show (4:3)</PresentationFormat>
  <Paragraphs>224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ＭＳ Ｐゴシック</vt:lpstr>
      <vt:lpstr>Arial</vt:lpstr>
      <vt:lpstr>Calibri</vt:lpstr>
      <vt:lpstr>スライドマスタT62</vt:lpstr>
      <vt:lpstr>Microsoft Azure Cloud Usage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About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Azure?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in actual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Yamanaka</cp:lastModifiedBy>
  <cp:revision>289</cp:revision>
  <cp:lastPrinted>2011-11-18T12:39:41Z</cp:lastPrinted>
  <dcterms:created xsi:type="dcterms:W3CDTF">2009-05-03T11:34:41Z</dcterms:created>
  <dcterms:modified xsi:type="dcterms:W3CDTF">2019-02-15T19:27:01Z</dcterms:modified>
</cp:coreProperties>
</file>